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3" r:id="rId3"/>
    <p:sldId id="257" r:id="rId4"/>
    <p:sldId id="258" r:id="rId5"/>
    <p:sldId id="260" r:id="rId6"/>
    <p:sldId id="259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8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8C5DF3-9AEA-4420-9D29-97B2F904B3D9}" type="doc">
      <dgm:prSet loTypeId="urn:microsoft.com/office/officeart/2005/8/layout/hProcess9" loCatId="process" qsTypeId="urn:microsoft.com/office/officeart/2005/8/quickstyle/simple4" qsCatId="simple" csTypeId="urn:microsoft.com/office/officeart/2005/8/colors/colorful2" csCatId="colorful" phldr="1"/>
      <dgm:spPr/>
    </dgm:pt>
    <dgm:pt modelId="{85CF6F16-F2D3-4DEB-9132-ADF726651243}">
      <dgm:prSet phldrT="[Text]"/>
      <dgm:spPr/>
      <dgm:t>
        <a:bodyPr/>
        <a:lstStyle/>
        <a:p>
          <a:r>
            <a:rPr lang="en-US" altLang="zh-CN" dirty="0" smtClean="0"/>
            <a:t>Domestic conf. submission</a:t>
          </a:r>
          <a:endParaRPr lang="zh-CN" altLang="en-US" dirty="0"/>
        </a:p>
      </dgm:t>
    </dgm:pt>
    <dgm:pt modelId="{CDA9AFF4-01C9-4C28-B408-C32B67564A92}" type="parTrans" cxnId="{047EA07F-E7D5-4BD0-A31E-EBA4B1896176}">
      <dgm:prSet/>
      <dgm:spPr/>
      <dgm:t>
        <a:bodyPr/>
        <a:lstStyle/>
        <a:p>
          <a:endParaRPr lang="zh-CN" altLang="en-US"/>
        </a:p>
      </dgm:t>
    </dgm:pt>
    <dgm:pt modelId="{0C7CE893-6EAB-492F-A85D-CE057EA18E66}" type="sibTrans" cxnId="{047EA07F-E7D5-4BD0-A31E-EBA4B1896176}">
      <dgm:prSet/>
      <dgm:spPr/>
      <dgm:t>
        <a:bodyPr/>
        <a:lstStyle/>
        <a:p>
          <a:endParaRPr lang="zh-CN" altLang="en-US"/>
        </a:p>
      </dgm:t>
    </dgm:pt>
    <dgm:pt modelId="{2F028D68-3B38-499E-8011-368DF19FCFF6}">
      <dgm:prSet phldrT="[Text]"/>
      <dgm:spPr/>
      <dgm:t>
        <a:bodyPr/>
        <a:lstStyle/>
        <a:p>
          <a:r>
            <a:rPr lang="en-US" altLang="zh-CN" dirty="0" smtClean="0"/>
            <a:t>International conf. submission</a:t>
          </a:r>
          <a:endParaRPr lang="zh-CN" altLang="en-US" dirty="0"/>
        </a:p>
      </dgm:t>
    </dgm:pt>
    <dgm:pt modelId="{A5903CA1-64E9-4C3D-9E29-360D98C8C483}" type="parTrans" cxnId="{6196DCD2-F902-4C24-BDBA-FF1C7DC19143}">
      <dgm:prSet/>
      <dgm:spPr/>
      <dgm:t>
        <a:bodyPr/>
        <a:lstStyle/>
        <a:p>
          <a:endParaRPr lang="zh-CN" altLang="en-US"/>
        </a:p>
      </dgm:t>
    </dgm:pt>
    <dgm:pt modelId="{BA514C79-F31C-4EA3-BBC8-91695E472C98}" type="sibTrans" cxnId="{6196DCD2-F902-4C24-BDBA-FF1C7DC19143}">
      <dgm:prSet/>
      <dgm:spPr/>
      <dgm:t>
        <a:bodyPr/>
        <a:lstStyle/>
        <a:p>
          <a:endParaRPr lang="zh-CN" altLang="en-US"/>
        </a:p>
      </dgm:t>
    </dgm:pt>
    <dgm:pt modelId="{F7A6FD65-6A49-48EF-B05E-2C8D6B8D566B}">
      <dgm:prSet phldrT="[Text]"/>
      <dgm:spPr/>
      <dgm:t>
        <a:bodyPr/>
        <a:lstStyle/>
        <a:p>
          <a:r>
            <a:rPr lang="en-US" altLang="zh-CN" dirty="0" smtClean="0"/>
            <a:t>Extended Journal submission</a:t>
          </a:r>
          <a:endParaRPr lang="zh-CN" altLang="en-US" dirty="0"/>
        </a:p>
      </dgm:t>
    </dgm:pt>
    <dgm:pt modelId="{4C2F43B4-D42E-41F0-A971-631EB8AAF787}" type="parTrans" cxnId="{8286C8FF-49A9-41D9-A6DD-B07BBDB04526}">
      <dgm:prSet/>
      <dgm:spPr/>
      <dgm:t>
        <a:bodyPr/>
        <a:lstStyle/>
        <a:p>
          <a:endParaRPr lang="zh-CN" altLang="en-US"/>
        </a:p>
      </dgm:t>
    </dgm:pt>
    <dgm:pt modelId="{7BF58687-5186-4B81-A588-C4108D2887DD}" type="sibTrans" cxnId="{8286C8FF-49A9-41D9-A6DD-B07BBDB04526}">
      <dgm:prSet/>
      <dgm:spPr/>
      <dgm:t>
        <a:bodyPr/>
        <a:lstStyle/>
        <a:p>
          <a:endParaRPr lang="zh-CN" altLang="en-US"/>
        </a:p>
      </dgm:t>
    </dgm:pt>
    <dgm:pt modelId="{BE13F267-3273-4BD8-8C71-7A6C88466047}" type="pres">
      <dgm:prSet presAssocID="{398C5DF3-9AEA-4420-9D29-97B2F904B3D9}" presName="CompostProcess" presStyleCnt="0">
        <dgm:presLayoutVars>
          <dgm:dir/>
          <dgm:resizeHandles val="exact"/>
        </dgm:presLayoutVars>
      </dgm:prSet>
      <dgm:spPr/>
    </dgm:pt>
    <dgm:pt modelId="{B9F38DC8-53BD-4D35-9E91-FB9DEC1D0C48}" type="pres">
      <dgm:prSet presAssocID="{398C5DF3-9AEA-4420-9D29-97B2F904B3D9}" presName="arrow" presStyleLbl="bgShp" presStyleIdx="0" presStyleCnt="1"/>
      <dgm:spPr/>
    </dgm:pt>
    <dgm:pt modelId="{659B5A83-D75D-48FE-98AD-62584A23E44C}" type="pres">
      <dgm:prSet presAssocID="{398C5DF3-9AEA-4420-9D29-97B2F904B3D9}" presName="linearProcess" presStyleCnt="0"/>
      <dgm:spPr/>
    </dgm:pt>
    <dgm:pt modelId="{70221207-87A8-411D-94C4-4FCCBF539255}" type="pres">
      <dgm:prSet presAssocID="{85CF6F16-F2D3-4DEB-9132-ADF72665124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CCA250C-B2A6-4B46-886E-CB3087816B72}" type="pres">
      <dgm:prSet presAssocID="{0C7CE893-6EAB-492F-A85D-CE057EA18E66}" presName="sibTrans" presStyleCnt="0"/>
      <dgm:spPr/>
    </dgm:pt>
    <dgm:pt modelId="{561DEEAB-B344-4EC6-B278-E8C77B5A6F6D}" type="pres">
      <dgm:prSet presAssocID="{2F028D68-3B38-499E-8011-368DF19FCFF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58B8E47-ABB0-48E7-A032-353017B3A545}" type="pres">
      <dgm:prSet presAssocID="{BA514C79-F31C-4EA3-BBC8-91695E472C98}" presName="sibTrans" presStyleCnt="0"/>
      <dgm:spPr/>
    </dgm:pt>
    <dgm:pt modelId="{FB74FE41-6A49-404C-8C64-BE6F4C12E302}" type="pres">
      <dgm:prSet presAssocID="{F7A6FD65-6A49-48EF-B05E-2C8D6B8D566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B297EDE-D8CA-4D9F-BF8D-AB1A8B05BAB7}" type="presOf" srcId="{2F028D68-3B38-499E-8011-368DF19FCFF6}" destId="{561DEEAB-B344-4EC6-B278-E8C77B5A6F6D}" srcOrd="0" destOrd="0" presId="urn:microsoft.com/office/officeart/2005/8/layout/hProcess9"/>
    <dgm:cxn modelId="{047EA07F-E7D5-4BD0-A31E-EBA4B1896176}" srcId="{398C5DF3-9AEA-4420-9D29-97B2F904B3D9}" destId="{85CF6F16-F2D3-4DEB-9132-ADF726651243}" srcOrd="0" destOrd="0" parTransId="{CDA9AFF4-01C9-4C28-B408-C32B67564A92}" sibTransId="{0C7CE893-6EAB-492F-A85D-CE057EA18E66}"/>
    <dgm:cxn modelId="{8286C8FF-49A9-41D9-A6DD-B07BBDB04526}" srcId="{398C5DF3-9AEA-4420-9D29-97B2F904B3D9}" destId="{F7A6FD65-6A49-48EF-B05E-2C8D6B8D566B}" srcOrd="2" destOrd="0" parTransId="{4C2F43B4-D42E-41F0-A971-631EB8AAF787}" sibTransId="{7BF58687-5186-4B81-A588-C4108D2887DD}"/>
    <dgm:cxn modelId="{6196DCD2-F902-4C24-BDBA-FF1C7DC19143}" srcId="{398C5DF3-9AEA-4420-9D29-97B2F904B3D9}" destId="{2F028D68-3B38-499E-8011-368DF19FCFF6}" srcOrd="1" destOrd="0" parTransId="{A5903CA1-64E9-4C3D-9E29-360D98C8C483}" sibTransId="{BA514C79-F31C-4EA3-BBC8-91695E472C98}"/>
    <dgm:cxn modelId="{1D43B079-A6FB-47E5-9DB5-8E363CF97228}" type="presOf" srcId="{F7A6FD65-6A49-48EF-B05E-2C8D6B8D566B}" destId="{FB74FE41-6A49-404C-8C64-BE6F4C12E302}" srcOrd="0" destOrd="0" presId="urn:microsoft.com/office/officeart/2005/8/layout/hProcess9"/>
    <dgm:cxn modelId="{C5C1BD74-EC42-47D6-8A7B-42F47EAEFE9F}" type="presOf" srcId="{398C5DF3-9AEA-4420-9D29-97B2F904B3D9}" destId="{BE13F267-3273-4BD8-8C71-7A6C88466047}" srcOrd="0" destOrd="0" presId="urn:microsoft.com/office/officeart/2005/8/layout/hProcess9"/>
    <dgm:cxn modelId="{96524A2A-20DF-476C-B4FB-7ED264410E76}" type="presOf" srcId="{85CF6F16-F2D3-4DEB-9132-ADF726651243}" destId="{70221207-87A8-411D-94C4-4FCCBF539255}" srcOrd="0" destOrd="0" presId="urn:microsoft.com/office/officeart/2005/8/layout/hProcess9"/>
    <dgm:cxn modelId="{F4F42A50-1977-42FA-9C4A-30FA77FBCD33}" type="presParOf" srcId="{BE13F267-3273-4BD8-8C71-7A6C88466047}" destId="{B9F38DC8-53BD-4D35-9E91-FB9DEC1D0C48}" srcOrd="0" destOrd="0" presId="urn:microsoft.com/office/officeart/2005/8/layout/hProcess9"/>
    <dgm:cxn modelId="{7AD66E42-C598-43C7-9C5F-67B45D5736B2}" type="presParOf" srcId="{BE13F267-3273-4BD8-8C71-7A6C88466047}" destId="{659B5A83-D75D-48FE-98AD-62584A23E44C}" srcOrd="1" destOrd="0" presId="urn:microsoft.com/office/officeart/2005/8/layout/hProcess9"/>
    <dgm:cxn modelId="{A51BB52E-9E00-4C17-99FD-3AE1C7A29AE6}" type="presParOf" srcId="{659B5A83-D75D-48FE-98AD-62584A23E44C}" destId="{70221207-87A8-411D-94C4-4FCCBF539255}" srcOrd="0" destOrd="0" presId="urn:microsoft.com/office/officeart/2005/8/layout/hProcess9"/>
    <dgm:cxn modelId="{E1A61097-89CA-45AC-8628-6379AE44D9A6}" type="presParOf" srcId="{659B5A83-D75D-48FE-98AD-62584A23E44C}" destId="{9CCA250C-B2A6-4B46-886E-CB3087816B72}" srcOrd="1" destOrd="0" presId="urn:microsoft.com/office/officeart/2005/8/layout/hProcess9"/>
    <dgm:cxn modelId="{CCF1E3CD-E89A-462E-8734-AF21D045503A}" type="presParOf" srcId="{659B5A83-D75D-48FE-98AD-62584A23E44C}" destId="{561DEEAB-B344-4EC6-B278-E8C77B5A6F6D}" srcOrd="2" destOrd="0" presId="urn:microsoft.com/office/officeart/2005/8/layout/hProcess9"/>
    <dgm:cxn modelId="{8986CA82-F84A-49D9-A705-4A7070A81744}" type="presParOf" srcId="{659B5A83-D75D-48FE-98AD-62584A23E44C}" destId="{A58B8E47-ABB0-48E7-A032-353017B3A545}" srcOrd="3" destOrd="0" presId="urn:microsoft.com/office/officeart/2005/8/layout/hProcess9"/>
    <dgm:cxn modelId="{896C0213-8F0A-4F43-9BF9-E4AD1C86458A}" type="presParOf" srcId="{659B5A83-D75D-48FE-98AD-62584A23E44C}" destId="{FB74FE41-6A49-404C-8C64-BE6F4C12E30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38DC8-53BD-4D35-9E91-FB9DEC1D0C48}">
      <dsp:nvSpPr>
        <dsp:cNvPr id="0" name=""/>
        <dsp:cNvSpPr/>
      </dsp:nvSpPr>
      <dsp:spPr>
        <a:xfrm>
          <a:off x="457199" y="0"/>
          <a:ext cx="5181600" cy="40639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221207-87A8-411D-94C4-4FCCBF539255}">
      <dsp:nvSpPr>
        <dsp:cNvPr id="0" name=""/>
        <dsp:cNvSpPr/>
      </dsp:nvSpPr>
      <dsp:spPr>
        <a:xfrm>
          <a:off x="6548" y="1219199"/>
          <a:ext cx="1962150" cy="162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Domestic conf. submission</a:t>
          </a:r>
          <a:endParaRPr lang="zh-CN" altLang="en-US" sz="2400" kern="1200" dirty="0"/>
        </a:p>
      </dsp:txBody>
      <dsp:txXfrm>
        <a:off x="85903" y="1298554"/>
        <a:ext cx="1803440" cy="1466890"/>
      </dsp:txXfrm>
    </dsp:sp>
    <dsp:sp modelId="{561DEEAB-B344-4EC6-B278-E8C77B5A6F6D}">
      <dsp:nvSpPr>
        <dsp:cNvPr id="0" name=""/>
        <dsp:cNvSpPr/>
      </dsp:nvSpPr>
      <dsp:spPr>
        <a:xfrm>
          <a:off x="2066924" y="1219199"/>
          <a:ext cx="1962150" cy="162560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International conf. submission</a:t>
          </a:r>
          <a:endParaRPr lang="zh-CN" altLang="en-US" sz="2400" kern="1200" dirty="0"/>
        </a:p>
      </dsp:txBody>
      <dsp:txXfrm>
        <a:off x="2146279" y="1298554"/>
        <a:ext cx="1803440" cy="1466890"/>
      </dsp:txXfrm>
    </dsp:sp>
    <dsp:sp modelId="{FB74FE41-6A49-404C-8C64-BE6F4C12E302}">
      <dsp:nvSpPr>
        <dsp:cNvPr id="0" name=""/>
        <dsp:cNvSpPr/>
      </dsp:nvSpPr>
      <dsp:spPr>
        <a:xfrm>
          <a:off x="4127301" y="1219199"/>
          <a:ext cx="1962150" cy="162560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Extended Journal submission</a:t>
          </a:r>
          <a:endParaRPr lang="zh-CN" altLang="en-US" sz="2400" kern="1200" dirty="0"/>
        </a:p>
      </dsp:txBody>
      <dsp:txXfrm>
        <a:off x="4206656" y="1298554"/>
        <a:ext cx="1803440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862BE-B39E-42C4-9CB6-209E52480050}" type="datetimeFigureOut">
              <a:rPr lang="zh-CN" altLang="en-US" smtClean="0"/>
              <a:t>2011/10/29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D50F1-9A66-4FC7-BDB1-82A898E231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55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51766.com/subject/1101211915/yinghua_17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543300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3F3E-B33B-432C-902B-244BC1FB824B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D032-BB79-40D0-809E-277D73C77267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413E-248C-43E7-A33F-A3B3F70A4943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39FE-0E75-4CD5-ABB7-18D6FC720599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B86-6D76-4689-86BA-DDF112C140DD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48B-B4A1-467E-BF74-07BC67C12621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1372-9D9F-4C44-9FA1-D62BF85378D7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9973-B447-49F9-A1B0-777879C3526F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E6B5A-4689-4963-A57F-C67EC5B6D8D9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D188-B8B6-47FC-8F2A-60CD49E7BEA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C514-4672-42B4-8D55-0A32EDC7ED33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tslab4.csce.kyushu-u.ac.jp/NETSEC/wiki/doku.php?id=new_wik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tslab.csce.kyushu-u.ac.jp/~amr/index.html" TargetMode="External"/><Relationship Id="rId2" Type="http://schemas.openxmlformats.org/officeDocument/2006/relationships/hyperlink" Target="http://itslab.csce.kyushu-u.ac.jp/en/student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886200"/>
            <a:ext cx="8991600" cy="1470025"/>
          </a:xfrm>
        </p:spPr>
        <p:txBody>
          <a:bodyPr/>
          <a:lstStyle/>
          <a:p>
            <a:r>
              <a:rPr lang="en-US" altLang="zh-CN" dirty="0" smtClean="0"/>
              <a:t>Research and Life in Sakurai Lab.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505200"/>
            <a:ext cx="3677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Comic Sans MS" pitchFamily="66" charset="0"/>
              </a:rPr>
              <a:t>For CSC </a:t>
            </a:r>
            <a:r>
              <a:rPr lang="en-US" altLang="zh-CN" sz="3200" dirty="0" smtClean="0">
                <a:latin typeface="Comic Sans MS" pitchFamily="66" charset="0"/>
              </a:rPr>
              <a:t>students:</a:t>
            </a:r>
            <a:endParaRPr lang="zh-CN" altLang="en-US" sz="3200" dirty="0">
              <a:latin typeface="Comic Sans MS" pitchFamily="66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B832-F058-48E8-96EB-CA705F503099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Paper revision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your submission is rejected, please revise as the reviewer comments. </a:t>
            </a:r>
          </a:p>
          <a:p>
            <a:pPr lvl="1"/>
            <a:r>
              <a:rPr lang="en-US" altLang="zh-CN" dirty="0" smtClean="0"/>
              <a:t>Make a schedule on revision;</a:t>
            </a:r>
          </a:p>
          <a:p>
            <a:pPr lvl="1"/>
            <a:r>
              <a:rPr lang="en-US" altLang="zh-CN" dirty="0" smtClean="0"/>
              <a:t>A basic format: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476598"/>
              </p:ext>
            </p:extLst>
          </p:nvPr>
        </p:nvGraphicFramePr>
        <p:xfrm>
          <a:off x="1219200" y="3886200"/>
          <a:ext cx="6781800" cy="21336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260600"/>
                <a:gridCol w="2260600"/>
                <a:gridCol w="2260600"/>
              </a:tblGrid>
              <a:tr h="4267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Your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rebuttal</a:t>
                      </a:r>
                      <a:endParaRPr lang="zh-CN" altLang="en-US" dirty="0"/>
                    </a:p>
                  </a:txBody>
                  <a:tcPr/>
                </a:tc>
              </a:tr>
              <a:tr h="426720">
                <a:tc rowSpan="2">
                  <a:txBody>
                    <a:bodyPr/>
                    <a:lstStyle/>
                    <a:p>
                      <a:r>
                        <a:rPr lang="en-US" altLang="zh-CN" dirty="0" smtClean="0"/>
                        <a:t>Reviewer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Comment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 (schedule)</a:t>
                      </a:r>
                      <a:endParaRPr lang="zh-CN" altLang="en-US" dirty="0"/>
                    </a:p>
                  </a:txBody>
                  <a:tcPr/>
                </a:tc>
              </a:tr>
              <a:tr h="42672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Comment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 </a:t>
                      </a:r>
                      <a:r>
                        <a:rPr lang="en-US" altLang="zh-CN" dirty="0" smtClean="0"/>
                        <a:t>(schedule)</a:t>
                      </a:r>
                      <a:endParaRPr lang="zh-CN" altLang="en-US" dirty="0"/>
                    </a:p>
                  </a:txBody>
                  <a:tcPr/>
                </a:tc>
              </a:tr>
              <a:tr h="426720">
                <a:tc rowSpan="2">
                  <a:txBody>
                    <a:bodyPr/>
                    <a:lstStyle/>
                    <a:p>
                      <a:r>
                        <a:rPr lang="en-US" altLang="zh-CN" dirty="0" smtClean="0"/>
                        <a:t>Reviewer2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Comment</a:t>
                      </a:r>
                      <a:r>
                        <a:rPr lang="en-US" altLang="zh-CN" baseline="0" dirty="0" smtClean="0"/>
                        <a:t>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 </a:t>
                      </a:r>
                      <a:r>
                        <a:rPr lang="en-US" altLang="zh-CN" dirty="0" smtClean="0"/>
                        <a:t>(schedule)</a:t>
                      </a:r>
                      <a:endParaRPr lang="zh-CN" altLang="en-US" dirty="0"/>
                    </a:p>
                  </a:txBody>
                  <a:tcPr/>
                </a:tc>
              </a:tr>
              <a:tr h="42672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Comment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 </a:t>
                      </a:r>
                      <a:r>
                        <a:rPr lang="en-US" altLang="zh-CN" dirty="0" smtClean="0"/>
                        <a:t>(schedule)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0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5. Conference </a:t>
            </a:r>
            <a:r>
              <a:rPr lang="en-US" altLang="zh-CN" dirty="0"/>
              <a:t>selection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general schedule for your submission: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55435219"/>
              </p:ext>
            </p:extLst>
          </p:nvPr>
        </p:nvGraphicFramePr>
        <p:xfrm>
          <a:off x="15240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8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5. Conference selection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Criteria for selecting a conference:</a:t>
            </a:r>
          </a:p>
          <a:p>
            <a:pPr lvl="1"/>
            <a:r>
              <a:rPr lang="en-US" altLang="zh-CN" dirty="0" smtClean="0"/>
              <a:t>Topic</a:t>
            </a:r>
          </a:p>
          <a:p>
            <a:pPr lvl="2"/>
            <a:r>
              <a:rPr lang="en-US" altLang="zh-CN" dirty="0" smtClean="0"/>
              <a:t>Is your paper topic consistent with conf. topic?</a:t>
            </a:r>
            <a:endParaRPr lang="en-US" altLang="zh-CN" dirty="0"/>
          </a:p>
          <a:p>
            <a:pPr lvl="1"/>
            <a:r>
              <a:rPr lang="en-US" altLang="zh-CN" dirty="0" smtClean="0"/>
              <a:t>Deadline</a:t>
            </a:r>
          </a:p>
          <a:p>
            <a:pPr lvl="2"/>
            <a:r>
              <a:rPr lang="en-US" altLang="zh-CN" dirty="0" smtClean="0"/>
              <a:t>Is the deadline appropriate?</a:t>
            </a:r>
          </a:p>
          <a:p>
            <a:pPr lvl="2"/>
            <a:r>
              <a:rPr lang="en-US" altLang="zh-CN" dirty="0"/>
              <a:t>VISA </a:t>
            </a:r>
            <a:r>
              <a:rPr lang="en-US" altLang="zh-CN" dirty="0" smtClean="0"/>
              <a:t>issue? Do you have enough time for applying VISA?</a:t>
            </a:r>
            <a:endParaRPr lang="en-US" altLang="zh-CN" dirty="0"/>
          </a:p>
          <a:p>
            <a:pPr lvl="1"/>
            <a:r>
              <a:rPr lang="en-US" altLang="zh-CN" dirty="0" smtClean="0"/>
              <a:t>Quality</a:t>
            </a:r>
          </a:p>
          <a:p>
            <a:pPr lvl="2"/>
            <a:r>
              <a:rPr lang="en-US" altLang="zh-CN" dirty="0" smtClean="0"/>
              <a:t>Acceptance ratio? </a:t>
            </a:r>
          </a:p>
          <a:p>
            <a:pPr lvl="2"/>
            <a:r>
              <a:rPr lang="en-US" altLang="zh-CN" dirty="0" smtClean="0"/>
              <a:t>Rank level?</a:t>
            </a:r>
          </a:p>
          <a:p>
            <a:pPr lvl="2"/>
            <a:r>
              <a:rPr lang="en-US" altLang="zh-CN" dirty="0" smtClean="0"/>
              <a:t>Read published papers?</a:t>
            </a:r>
          </a:p>
          <a:p>
            <a:pPr lvl="2"/>
            <a:r>
              <a:rPr lang="en-US" altLang="zh-CN" dirty="0" smtClean="0"/>
              <a:t>Committee? </a:t>
            </a:r>
          </a:p>
          <a:p>
            <a:pPr lvl="2"/>
            <a:r>
              <a:rPr lang="en-US" altLang="zh-CN" dirty="0" smtClean="0"/>
              <a:t>Others ...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Suvive in Sakurai in Lab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6. Journal selection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If it is an extended version:</a:t>
            </a:r>
          </a:p>
          <a:p>
            <a:pPr lvl="1"/>
            <a:r>
              <a:rPr lang="en-US" altLang="zh-CN" dirty="0" smtClean="0"/>
              <a:t>Do you have enough extension work? (at least 30% new works).</a:t>
            </a:r>
          </a:p>
          <a:p>
            <a:r>
              <a:rPr lang="en-US" altLang="zh-CN" dirty="0" smtClean="0"/>
              <a:t>Criteria for selecting a journal:</a:t>
            </a:r>
          </a:p>
          <a:p>
            <a:pPr lvl="1"/>
            <a:r>
              <a:rPr lang="en-US" altLang="zh-CN" dirty="0" smtClean="0"/>
              <a:t>Topic</a:t>
            </a:r>
          </a:p>
          <a:p>
            <a:pPr lvl="2"/>
            <a:r>
              <a:rPr lang="en-US" altLang="zh-CN" dirty="0" smtClean="0"/>
              <a:t>Is your paper topic consistent with journal topic?</a:t>
            </a:r>
            <a:endParaRPr lang="en-US" altLang="zh-CN" dirty="0"/>
          </a:p>
          <a:p>
            <a:pPr lvl="1"/>
            <a:r>
              <a:rPr lang="en-US" altLang="zh-CN" dirty="0" smtClean="0"/>
              <a:t>Deadline</a:t>
            </a:r>
          </a:p>
          <a:p>
            <a:pPr lvl="2"/>
            <a:r>
              <a:rPr lang="en-US" altLang="zh-CN" dirty="0" smtClean="0"/>
              <a:t>Is the deadline appropriate?</a:t>
            </a:r>
          </a:p>
          <a:p>
            <a:pPr lvl="1"/>
            <a:r>
              <a:rPr lang="en-US" altLang="zh-CN" dirty="0" smtClean="0"/>
              <a:t>Quality</a:t>
            </a:r>
          </a:p>
          <a:p>
            <a:pPr lvl="2"/>
            <a:r>
              <a:rPr lang="en-US" altLang="zh-CN" dirty="0" smtClean="0"/>
              <a:t>Acceptance ratio? </a:t>
            </a:r>
          </a:p>
          <a:p>
            <a:pPr lvl="2"/>
            <a:r>
              <a:rPr lang="en-US" altLang="zh-CN" dirty="0" smtClean="0"/>
              <a:t>Rank level?</a:t>
            </a:r>
          </a:p>
          <a:p>
            <a:pPr lvl="2"/>
            <a:r>
              <a:rPr lang="en-US" altLang="zh-CN" dirty="0" smtClean="0"/>
              <a:t>Read published papers?</a:t>
            </a:r>
          </a:p>
          <a:p>
            <a:pPr lvl="2"/>
            <a:r>
              <a:rPr lang="en-US" altLang="zh-CN" dirty="0" smtClean="0"/>
              <a:t>Committee? </a:t>
            </a:r>
          </a:p>
          <a:p>
            <a:pPr lvl="2"/>
            <a:r>
              <a:rPr lang="en-US" altLang="zh-CN" dirty="0" smtClean="0"/>
              <a:t>Others ...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4082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Life in Sakurai Lab.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56EA-F48F-4029-9691-63D48C577B85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2895600"/>
            <a:ext cx="38026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Meetings</a:t>
            </a:r>
            <a:endParaRPr lang="en-US" altLang="zh-CN" sz="2400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Lab. Wiki.</a:t>
            </a:r>
            <a:endParaRPr lang="en-US" altLang="zh-CN" sz="2400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About reports</a:t>
            </a: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Homepage</a:t>
            </a:r>
            <a:endParaRPr lang="en-US" altLang="zh-CN" sz="2400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Daily </a:t>
            </a:r>
            <a:r>
              <a:rPr lang="en-US" altLang="zh-CN" sz="2400" dirty="0" smtClean="0">
                <a:latin typeface="Comic Sans MS" pitchFamily="66" charset="0"/>
              </a:rPr>
              <a:t>life in </a:t>
            </a:r>
            <a:r>
              <a:rPr lang="en-US" altLang="zh-CN" sz="2400" dirty="0" err="1" smtClean="0">
                <a:latin typeface="Comic Sans MS" pitchFamily="66" charset="0"/>
              </a:rPr>
              <a:t>sakurai</a:t>
            </a:r>
            <a:r>
              <a:rPr lang="en-US" altLang="zh-CN" sz="2400" dirty="0" smtClean="0">
                <a:latin typeface="Comic Sans MS" pitchFamily="66" charset="0"/>
              </a:rPr>
              <a:t> lab</a:t>
            </a: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Seminar</a:t>
            </a:r>
          </a:p>
        </p:txBody>
      </p:sp>
    </p:spTree>
    <p:extLst>
      <p:ext uri="{BB962C8B-B14F-4D97-AF65-F5344CB8AC3E}">
        <p14:creationId xmlns:p14="http://schemas.microsoft.com/office/powerpoint/2010/main" val="30773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 Meetings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1. Monday lunch meeting</a:t>
            </a:r>
          </a:p>
          <a:p>
            <a:pPr lvl="1"/>
            <a:r>
              <a:rPr lang="en-US" altLang="zh-CN" dirty="0" smtClean="0"/>
              <a:t>For international students, discuss problems you encountered in life.</a:t>
            </a:r>
          </a:p>
          <a:p>
            <a:pPr lvl="1"/>
            <a:r>
              <a:rPr lang="en-US" altLang="zh-CN" dirty="0" smtClean="0"/>
              <a:t>E.g. dormitory, bank, assurances etc.</a:t>
            </a:r>
          </a:p>
          <a:p>
            <a:r>
              <a:rPr lang="en-US" altLang="zh-CN" dirty="0" smtClean="0"/>
              <a:t>2. Wednesday lunch meeting</a:t>
            </a:r>
          </a:p>
          <a:p>
            <a:pPr lvl="1"/>
            <a:r>
              <a:rPr lang="en-US" altLang="zh-CN" dirty="0" smtClean="0"/>
              <a:t>All members of the lab.</a:t>
            </a:r>
          </a:p>
          <a:p>
            <a:pPr lvl="1"/>
            <a:r>
              <a:rPr lang="en-US" altLang="zh-CN" dirty="0" smtClean="0"/>
              <a:t>Discuss everything related with our Lab.</a:t>
            </a:r>
          </a:p>
          <a:p>
            <a:r>
              <a:rPr lang="en-US" altLang="zh-CN" dirty="0" smtClean="0"/>
              <a:t>3. Study meeting</a:t>
            </a:r>
          </a:p>
          <a:p>
            <a:pPr lvl="1"/>
            <a:r>
              <a:rPr lang="en-US" altLang="zh-CN" dirty="0" smtClean="0"/>
              <a:t>English language meeting</a:t>
            </a:r>
          </a:p>
          <a:p>
            <a:pPr lvl="1"/>
            <a:r>
              <a:rPr lang="en-US" altLang="zh-CN" dirty="0" smtClean="0"/>
              <a:t>Japanese language </a:t>
            </a:r>
            <a:r>
              <a:rPr lang="en-US" altLang="zh-CN" dirty="0"/>
              <a:t>meeting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Some specific meetings related with your research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Meetings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4. </a:t>
            </a:r>
            <a:r>
              <a:rPr lang="en-US" altLang="zh-CN" dirty="0" smtClean="0"/>
              <a:t>CSC-meeting</a:t>
            </a:r>
          </a:p>
          <a:p>
            <a:pPr lvl="1"/>
            <a:r>
              <a:rPr lang="en-US" altLang="zh-CN" dirty="0" smtClean="0"/>
              <a:t>Every Thursday afternoon;</a:t>
            </a:r>
          </a:p>
          <a:p>
            <a:pPr lvl="1"/>
            <a:r>
              <a:rPr lang="en-US" altLang="zh-CN" dirty="0" smtClean="0"/>
              <a:t>CSC students;</a:t>
            </a:r>
          </a:p>
          <a:p>
            <a:pPr lvl="1"/>
            <a:r>
              <a:rPr lang="en-US" altLang="zh-CN" dirty="0" smtClean="0"/>
              <a:t>Discuss research progress since your last presentation.</a:t>
            </a:r>
            <a:endParaRPr lang="en-US" altLang="zh-CN" dirty="0"/>
          </a:p>
          <a:p>
            <a:r>
              <a:rPr lang="en-US" altLang="zh-CN" dirty="0"/>
              <a:t>5. Saturday CSC meeting</a:t>
            </a:r>
            <a:endParaRPr lang="zh-CN" altLang="en-US" dirty="0"/>
          </a:p>
          <a:p>
            <a:pPr lvl="1"/>
            <a:r>
              <a:rPr lang="en-US" altLang="zh-CN" dirty="0" smtClean="0"/>
              <a:t>Pre-CSC meeting</a:t>
            </a:r>
          </a:p>
          <a:p>
            <a:pPr lvl="2"/>
            <a:r>
              <a:rPr lang="en-US" altLang="zh-CN" dirty="0" smtClean="0"/>
              <a:t>Prepare materials for CSC meeting</a:t>
            </a:r>
          </a:p>
          <a:p>
            <a:pPr lvl="1"/>
            <a:r>
              <a:rPr lang="en-US" altLang="zh-CN" dirty="0" smtClean="0"/>
              <a:t>CSC meeting</a:t>
            </a:r>
          </a:p>
          <a:p>
            <a:pPr lvl="2"/>
            <a:r>
              <a:rPr lang="en-US" altLang="zh-CN" dirty="0" smtClean="0"/>
              <a:t>Report your progress to sensei.</a:t>
            </a:r>
          </a:p>
          <a:p>
            <a:pPr lvl="1"/>
            <a:r>
              <a:rPr lang="en-US" altLang="zh-CN" dirty="0" smtClean="0"/>
              <a:t>Confirmation meeting</a:t>
            </a:r>
          </a:p>
          <a:p>
            <a:pPr lvl="2"/>
            <a:r>
              <a:rPr lang="en-US" altLang="zh-CN" dirty="0" smtClean="0"/>
              <a:t>Confirm sensei’s comments to your research.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6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 Lab. wiki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>
                <a:hlinkClick r:id="rId2"/>
              </a:rPr>
              <a:t>Lab. Wiki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You can find all the rules of our lab. From wiki.</a:t>
            </a:r>
          </a:p>
          <a:p>
            <a:r>
              <a:rPr lang="en-US" altLang="zh-CN" dirty="0" smtClean="0"/>
              <a:t>Including:</a:t>
            </a:r>
          </a:p>
          <a:p>
            <a:pPr lvl="1"/>
            <a:r>
              <a:rPr lang="en-US" altLang="zh-CN" dirty="0" smtClean="0"/>
              <a:t>Submissions of our lab.</a:t>
            </a:r>
          </a:p>
          <a:p>
            <a:pPr lvl="1"/>
            <a:r>
              <a:rPr lang="en-US" altLang="zh-CN" dirty="0" smtClean="0"/>
              <a:t>Study meetings and corresponding reports.</a:t>
            </a:r>
          </a:p>
          <a:p>
            <a:pPr lvl="1"/>
            <a:r>
              <a:rPr lang="en-US" altLang="zh-CN" dirty="0" smtClean="0"/>
              <a:t>Some guidance and rules related all aspects of your life in Sakurai lab.</a:t>
            </a:r>
          </a:p>
          <a:p>
            <a:pPr lvl="1"/>
            <a:r>
              <a:rPr lang="en-US" altLang="zh-CN" dirty="0" smtClean="0"/>
              <a:t>Check by yourself.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 About reports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Professor likes reports:</a:t>
            </a:r>
          </a:p>
          <a:p>
            <a:pPr lvl="1"/>
            <a:r>
              <a:rPr lang="en-US" altLang="zh-CN" dirty="0" smtClean="0"/>
              <a:t>Please send your reports, when</a:t>
            </a:r>
          </a:p>
          <a:p>
            <a:pPr lvl="2"/>
            <a:r>
              <a:rPr lang="en-US" altLang="zh-CN" dirty="0" smtClean="0"/>
              <a:t>Had a discussion with Sakurai sensei, Hori sensei or </a:t>
            </a:r>
            <a:r>
              <a:rPr lang="en-US" altLang="zh-CN" dirty="0" err="1" smtClean="0"/>
              <a:t>Nishide</a:t>
            </a:r>
            <a:r>
              <a:rPr lang="en-US" altLang="zh-CN" dirty="0" smtClean="0"/>
              <a:t> sensei.</a:t>
            </a:r>
          </a:p>
          <a:p>
            <a:pPr lvl="2"/>
            <a:r>
              <a:rPr lang="en-US" altLang="zh-CN" dirty="0" smtClean="0"/>
              <a:t>Had a discussion with your external </a:t>
            </a:r>
            <a:r>
              <a:rPr lang="en-US" altLang="zh-CN" dirty="0" err="1" smtClean="0"/>
              <a:t>advisiors</a:t>
            </a:r>
            <a:r>
              <a:rPr lang="en-US" altLang="zh-CN" dirty="0" smtClean="0"/>
              <a:t> researcher.</a:t>
            </a:r>
          </a:p>
          <a:p>
            <a:pPr lvl="2"/>
            <a:r>
              <a:rPr lang="en-US" altLang="zh-CN" dirty="0" smtClean="0"/>
              <a:t>Had a discussion with your senior.</a:t>
            </a:r>
          </a:p>
          <a:p>
            <a:pPr lvl="2"/>
            <a:r>
              <a:rPr lang="en-US" altLang="zh-CN" dirty="0" smtClean="0"/>
              <a:t>Had a meeting.</a:t>
            </a:r>
          </a:p>
          <a:p>
            <a:pPr lvl="2"/>
            <a:r>
              <a:rPr lang="en-US" altLang="zh-CN" dirty="0" smtClean="0"/>
              <a:t>Had some activities related with your research.</a:t>
            </a:r>
          </a:p>
          <a:p>
            <a:pPr lvl="2"/>
            <a:r>
              <a:rPr lang="en-US" altLang="zh-CN" dirty="0" smtClean="0"/>
              <a:t>Daily report (send everyday).</a:t>
            </a:r>
          </a:p>
          <a:p>
            <a:pPr lvl="2"/>
            <a:r>
              <a:rPr lang="en-US" altLang="zh-CN" dirty="0" smtClean="0"/>
              <a:t>Weekly report (send every week).</a:t>
            </a:r>
          </a:p>
          <a:p>
            <a:pPr lvl="2"/>
            <a:r>
              <a:rPr lang="en-US" altLang="zh-CN" dirty="0" smtClean="0"/>
              <a:t>Weekend report. (send when you do research at weekend)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Homepage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Every student should make a homepage:</a:t>
            </a:r>
          </a:p>
          <a:p>
            <a:pPr lvl="1"/>
            <a:r>
              <a:rPr lang="en-US" altLang="zh-CN" dirty="0" smtClean="0"/>
              <a:t>Introduce your basic information</a:t>
            </a:r>
          </a:p>
          <a:p>
            <a:pPr lvl="1"/>
            <a:r>
              <a:rPr lang="en-US" altLang="zh-CN" dirty="0" smtClean="0"/>
              <a:t>Research related paper publications</a:t>
            </a:r>
          </a:p>
          <a:p>
            <a:pPr lvl="1"/>
            <a:r>
              <a:rPr lang="en-US" altLang="zh-CN" dirty="0" smtClean="0"/>
              <a:t>Your visit, </a:t>
            </a:r>
          </a:p>
          <a:p>
            <a:pPr lvl="1"/>
            <a:r>
              <a:rPr lang="en-US" altLang="zh-CN" dirty="0" smtClean="0"/>
              <a:t>Conference attending report.</a:t>
            </a:r>
          </a:p>
          <a:p>
            <a:pPr lvl="1"/>
            <a:r>
              <a:rPr lang="en-US" altLang="zh-CN" dirty="0" smtClean="0"/>
              <a:t>Update your homepage up-to-date.</a:t>
            </a:r>
          </a:p>
          <a:p>
            <a:r>
              <a:rPr lang="en-US" altLang="zh-CN" dirty="0" smtClean="0"/>
              <a:t>Example:</a:t>
            </a:r>
          </a:p>
          <a:p>
            <a:pPr lvl="1"/>
            <a:r>
              <a:rPr lang="en-US" altLang="zh-CN" dirty="0" smtClean="0"/>
              <a:t>Members</a:t>
            </a:r>
          </a:p>
          <a:p>
            <a:pPr lvl="2"/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</a:t>
            </a:r>
            <a:r>
              <a:rPr lang="en-US" altLang="zh-CN" dirty="0" smtClean="0">
                <a:hlinkClick r:id="rId2"/>
              </a:rPr>
              <a:t>itslab.csce.kyushu-u.ac.jp/en/students.html</a:t>
            </a:r>
            <a:endParaRPr lang="en-US" altLang="zh-CN" dirty="0" smtClean="0"/>
          </a:p>
          <a:p>
            <a:pPr lvl="1"/>
            <a:r>
              <a:rPr lang="en-US" altLang="zh-CN" dirty="0" err="1"/>
              <a:t>Amril</a:t>
            </a:r>
            <a:r>
              <a:rPr lang="en-US" altLang="zh-CN" dirty="0"/>
              <a:t> </a:t>
            </a:r>
            <a:r>
              <a:rPr lang="en-US" altLang="zh-CN" dirty="0" err="1" smtClean="0"/>
              <a:t>Syalim</a:t>
            </a:r>
            <a:r>
              <a:rPr lang="en-US" altLang="zh-CN" dirty="0" smtClean="0"/>
              <a:t>: </a:t>
            </a:r>
          </a:p>
          <a:p>
            <a:pPr lvl="2"/>
            <a:r>
              <a:rPr lang="en-US" altLang="zh-CN" dirty="0" smtClean="0">
                <a:hlinkClick r:id="rId3"/>
              </a:rPr>
              <a:t>http</a:t>
            </a:r>
            <a:r>
              <a:rPr lang="en-US" altLang="zh-CN" dirty="0">
                <a:hlinkClick r:id="rId3"/>
              </a:rPr>
              <a:t>://itslab.csce.kyushu-u.ac.jp/~amr/index.html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3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133600"/>
            <a:ext cx="5715000" cy="2667000"/>
          </a:xfrm>
        </p:spPr>
        <p:txBody>
          <a:bodyPr/>
          <a:lstStyle/>
          <a:p>
            <a:r>
              <a:rPr lang="en-US" altLang="zh-CN" dirty="0"/>
              <a:t>I</a:t>
            </a:r>
            <a:r>
              <a:rPr lang="en-US" altLang="zh-CN" dirty="0" smtClean="0"/>
              <a:t>. How to do research</a:t>
            </a:r>
          </a:p>
          <a:p>
            <a:r>
              <a:rPr lang="en-US" altLang="zh-CN" dirty="0" smtClean="0"/>
              <a:t>II. Life in Sakurai Lab</a:t>
            </a:r>
          </a:p>
          <a:p>
            <a:r>
              <a:rPr lang="en-US" altLang="zh-CN" dirty="0" smtClean="0"/>
              <a:t>III. Others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5. Daily life </a:t>
            </a:r>
            <a:r>
              <a:rPr lang="en-US" altLang="zh-CN" dirty="0"/>
              <a:t>in </a:t>
            </a:r>
            <a:r>
              <a:rPr lang="en-US" altLang="zh-CN" dirty="0" smtClean="0"/>
              <a:t>Sakurai </a:t>
            </a:r>
            <a:r>
              <a:rPr lang="en-US" altLang="zh-CN" dirty="0"/>
              <a:t>lab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Morning:</a:t>
            </a:r>
          </a:p>
          <a:p>
            <a:pPr lvl="1"/>
            <a:r>
              <a:rPr lang="en-US" altLang="zh-CN" dirty="0" smtClean="0"/>
              <a:t>Come to the lab. </a:t>
            </a:r>
            <a:r>
              <a:rPr lang="en-US" altLang="zh-CN" dirty="0"/>
              <a:t>b</a:t>
            </a:r>
            <a:r>
              <a:rPr lang="en-US" altLang="zh-CN" dirty="0" smtClean="0"/>
              <a:t>efore 9:30AM (some should come before 8:30AM).</a:t>
            </a:r>
          </a:p>
          <a:p>
            <a:pPr lvl="1"/>
            <a:r>
              <a:rPr lang="en-US" altLang="zh-CN" dirty="0" smtClean="0"/>
              <a:t>Check email.</a:t>
            </a:r>
            <a:endParaRPr lang="en-US" altLang="zh-CN" dirty="0"/>
          </a:p>
          <a:p>
            <a:r>
              <a:rPr lang="en-US" altLang="zh-CN" dirty="0" smtClean="0"/>
              <a:t>Send a report when you are late or leave earlier.</a:t>
            </a:r>
          </a:p>
          <a:p>
            <a:r>
              <a:rPr lang="en-US" altLang="zh-CN" dirty="0" smtClean="0"/>
              <a:t>Send your daily report before 10:00PM.</a:t>
            </a:r>
          </a:p>
          <a:p>
            <a:pPr lvl="1"/>
            <a:r>
              <a:rPr lang="en-US" altLang="zh-CN" dirty="0" smtClean="0"/>
              <a:t>Check if any reply from professor before going to sleep.</a:t>
            </a:r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66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6. Seminar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Everyone should attend the seminar, no absence is allowed no matter whatever reasons.</a:t>
            </a:r>
          </a:p>
          <a:p>
            <a:r>
              <a:rPr lang="en-US" altLang="zh-CN" dirty="0" smtClean="0"/>
              <a:t>Send the abstract in both English and Japanese before Wednesday of that week.</a:t>
            </a:r>
          </a:p>
          <a:p>
            <a:pPr lvl="1"/>
            <a:r>
              <a:rPr lang="en-US" altLang="zh-CN" dirty="0" smtClean="0"/>
              <a:t>Presentation type;</a:t>
            </a:r>
          </a:p>
          <a:p>
            <a:pPr lvl="1"/>
            <a:r>
              <a:rPr lang="en-US" altLang="zh-CN" dirty="0" smtClean="0"/>
              <a:t>Title</a:t>
            </a:r>
          </a:p>
          <a:p>
            <a:pPr lvl="1"/>
            <a:r>
              <a:rPr lang="en-US" altLang="zh-CN" dirty="0" smtClean="0"/>
              <a:t>Abstract</a:t>
            </a:r>
          </a:p>
          <a:p>
            <a:pPr lvl="1"/>
            <a:r>
              <a:rPr lang="en-US" altLang="zh-CN" dirty="0" smtClean="0"/>
              <a:t>Keywords</a:t>
            </a:r>
          </a:p>
          <a:p>
            <a:pPr lvl="1"/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0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Others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Update your computer, monitor, mouse, desktop information to the lab. Wiki.</a:t>
            </a:r>
          </a:p>
          <a:p>
            <a:r>
              <a:rPr lang="en-US" altLang="zh-CN" dirty="0" smtClean="0"/>
              <a:t>Follow sensei and your senior’s suggestion, or go back.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7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How to do research?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56EA-F48F-4029-9691-63D48C577B85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2895600"/>
            <a:ext cx="36375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Research topic;</a:t>
            </a: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Methodology;</a:t>
            </a: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Paper writing;</a:t>
            </a: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Paper revision;</a:t>
            </a: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Conference selection;</a:t>
            </a:r>
          </a:p>
          <a:p>
            <a:pPr marL="342900" indent="-342900">
              <a:buAutoNum type="arabicPeriod"/>
            </a:pPr>
            <a:r>
              <a:rPr lang="en-US" altLang="zh-CN" sz="2400" dirty="0" smtClean="0">
                <a:latin typeface="Comic Sans MS" pitchFamily="66" charset="0"/>
              </a:rPr>
              <a:t>Journal selection</a:t>
            </a:r>
            <a:endParaRPr lang="zh-CN" alt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5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246359" y="1902894"/>
            <a:ext cx="3581400" cy="1950857"/>
          </a:xfrm>
          <a:prstGeom prst="rect">
            <a:avLst/>
          </a:prstGeom>
          <a:solidFill>
            <a:schemeClr val="accent6">
              <a:lumMod val="75000"/>
              <a:alpha val="70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9" name="Rectangle 8"/>
          <p:cNvSpPr/>
          <p:nvPr/>
        </p:nvSpPr>
        <p:spPr>
          <a:xfrm>
            <a:off x="464263" y="2045074"/>
            <a:ext cx="3581400" cy="3743980"/>
          </a:xfrm>
          <a:prstGeom prst="rect">
            <a:avLst/>
          </a:prstGeom>
          <a:solidFill>
            <a:srgbClr val="4F81BD">
              <a:alpha val="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 Research Topic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3DF1-876C-450D-85D7-D7C2A0164001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1447800"/>
            <a:ext cx="5439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Determine your research topic:</a:t>
            </a:r>
            <a:endParaRPr lang="zh-CN" altLang="en-US" sz="28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0800000">
            <a:off x="457200" y="2878323"/>
            <a:ext cx="461665" cy="19293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b="1" dirty="0" smtClean="0">
                <a:latin typeface="Comic Sans MS" pitchFamily="66" charset="0"/>
              </a:rPr>
              <a:t>Your background</a:t>
            </a:r>
            <a:endParaRPr lang="zh-CN" altLang="en-US" b="1" dirty="0">
              <a:latin typeface="Comic Sans MS" pitchFamily="66" charset="0"/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918866" y="2573523"/>
            <a:ext cx="2967334" cy="6096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Mathematics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918866" y="3505200"/>
            <a:ext cx="2967334" cy="6858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Crypt./Security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918866" y="4464797"/>
            <a:ext cx="2967334" cy="6858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Programming skills</a:t>
            </a:r>
            <a:endParaRPr lang="zh-CN" altLang="en-US" sz="2400" dirty="0">
              <a:latin typeface="Comic Sans MS" pitchFamily="66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190999" y="4497050"/>
            <a:ext cx="1163841" cy="1446550"/>
            <a:chOff x="4191000" y="4810740"/>
            <a:chExt cx="1163841" cy="1446550"/>
          </a:xfrm>
        </p:grpSpPr>
        <p:sp>
          <p:nvSpPr>
            <p:cNvPr id="27" name="Oval 26"/>
            <p:cNvSpPr/>
            <p:nvPr/>
          </p:nvSpPr>
          <p:spPr>
            <a:xfrm>
              <a:off x="4191000" y="4953000"/>
              <a:ext cx="1163841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12512" y="4810740"/>
              <a:ext cx="776175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800" dirty="0" smtClean="0">
                  <a:solidFill>
                    <a:schemeClr val="bg1"/>
                  </a:solidFill>
                  <a:latin typeface="Comic Sans MS" pitchFamily="66" charset="0"/>
                </a:rPr>
                <a:t>?</a:t>
              </a:r>
              <a:endParaRPr lang="zh-CN" altLang="en-US" sz="88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15" name="Flowchart: Process 14"/>
          <p:cNvSpPr/>
          <p:nvPr/>
        </p:nvSpPr>
        <p:spPr>
          <a:xfrm>
            <a:off x="4507064" y="2916960"/>
            <a:ext cx="3083866" cy="6096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Paper surveys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4495125" y="2087899"/>
            <a:ext cx="3083867" cy="6096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Researcher surveys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10200" y="3832268"/>
            <a:ext cx="3581400" cy="1950857"/>
          </a:xfrm>
          <a:prstGeom prst="rect">
            <a:avLst/>
          </a:prstGeom>
          <a:solidFill>
            <a:srgbClr val="00B0F0">
              <a:alpha val="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0" name="Flowchart: Process 19"/>
          <p:cNvSpPr/>
          <p:nvPr/>
        </p:nvSpPr>
        <p:spPr>
          <a:xfrm>
            <a:off x="5547574" y="4045697"/>
            <a:ext cx="3083866" cy="6096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Conf. surveys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21" name="Flowchart: Process 20"/>
          <p:cNvSpPr/>
          <p:nvPr/>
        </p:nvSpPr>
        <p:spPr>
          <a:xfrm>
            <a:off x="5547573" y="4779793"/>
            <a:ext cx="3083867" cy="6096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Journal surveys</a:t>
            </a:r>
            <a:endParaRPr lang="zh-CN" altLang="en-US" sz="24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>
            <a:stCxn id="15" idx="2"/>
          </p:cNvCxnSpPr>
          <p:nvPr/>
        </p:nvCxnSpPr>
        <p:spPr>
          <a:xfrm flipH="1">
            <a:off x="5667910" y="3526560"/>
            <a:ext cx="381087" cy="3271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2"/>
          </p:cNvCxnSpPr>
          <p:nvPr/>
        </p:nvCxnSpPr>
        <p:spPr>
          <a:xfrm>
            <a:off x="6048997" y="3526560"/>
            <a:ext cx="2409203" cy="3271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87959" y="5827128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Comic Sans MS" pitchFamily="66" charset="0"/>
              </a:rPr>
              <a:t>Your topic…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4507064" y="3925453"/>
            <a:ext cx="565041" cy="57998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Down Arrow 30"/>
          <p:cNvSpPr/>
          <p:nvPr/>
        </p:nvSpPr>
        <p:spPr>
          <a:xfrm rot="19410244">
            <a:off x="3963838" y="4163889"/>
            <a:ext cx="565041" cy="57998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Down Arrow 31"/>
          <p:cNvSpPr/>
          <p:nvPr/>
        </p:nvSpPr>
        <p:spPr>
          <a:xfrm rot="3437388">
            <a:off x="5072320" y="4215446"/>
            <a:ext cx="565041" cy="57998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2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Research Topic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About your research topic:</a:t>
            </a:r>
          </a:p>
          <a:p>
            <a:pPr lvl="1"/>
            <a:r>
              <a:rPr lang="en-US" altLang="zh-CN" dirty="0"/>
              <a:t>Is it still quite active in academia?</a:t>
            </a:r>
          </a:p>
          <a:p>
            <a:pPr lvl="1"/>
            <a:r>
              <a:rPr lang="en-US" altLang="zh-CN" dirty="0"/>
              <a:t>What is the most recent advance on it?</a:t>
            </a:r>
          </a:p>
          <a:p>
            <a:pPr lvl="1"/>
            <a:r>
              <a:rPr lang="en-US" altLang="zh-CN" dirty="0"/>
              <a:t>How many papers are related with your topic in recent years, many or few?</a:t>
            </a:r>
            <a:endParaRPr lang="zh-CN" altLang="en-US" dirty="0"/>
          </a:p>
          <a:p>
            <a:endParaRPr lang="en-US" altLang="zh-CN" dirty="0" smtClean="0"/>
          </a:p>
          <a:p>
            <a:r>
              <a:rPr lang="en-US" altLang="zh-CN" dirty="0" smtClean="0"/>
              <a:t>To answer these questions</a:t>
            </a:r>
          </a:p>
          <a:p>
            <a:pPr lvl="1"/>
            <a:r>
              <a:rPr lang="en-US" altLang="zh-CN" dirty="0" smtClean="0"/>
              <a:t>Read the follows …</a:t>
            </a:r>
            <a:endParaRPr lang="en-US" altLang="zh-CN" dirty="0"/>
          </a:p>
          <a:p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Methodology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Paper reading</a:t>
            </a:r>
          </a:p>
          <a:p>
            <a:pPr lvl="1"/>
            <a:r>
              <a:rPr lang="en-US" altLang="zh-CN" dirty="0" smtClean="0"/>
              <a:t>Broad reading</a:t>
            </a:r>
          </a:p>
          <a:p>
            <a:pPr lvl="2"/>
            <a:r>
              <a:rPr lang="en-US" altLang="zh-CN" dirty="0" smtClean="0"/>
              <a:t>Step 1: broad search from Internet</a:t>
            </a:r>
          </a:p>
          <a:p>
            <a:pPr lvl="3"/>
            <a:r>
              <a:rPr lang="en-US" altLang="zh-CN" dirty="0" smtClean="0"/>
              <a:t>Google , of course.</a:t>
            </a:r>
          </a:p>
          <a:p>
            <a:pPr lvl="3"/>
            <a:r>
              <a:rPr lang="en-US" altLang="zh-CN" dirty="0" smtClean="0"/>
              <a:t>Google scholar, when you want to check some citations.</a:t>
            </a:r>
          </a:p>
          <a:p>
            <a:pPr lvl="3"/>
            <a:r>
              <a:rPr lang="en-US" altLang="zh-CN" dirty="0" err="1" smtClean="0"/>
              <a:t>ISIKnowledge</a:t>
            </a:r>
            <a:r>
              <a:rPr lang="en-US" altLang="zh-CN" dirty="0" smtClean="0"/>
              <a:t>, helps you to find the trend.</a:t>
            </a:r>
          </a:p>
          <a:p>
            <a:pPr lvl="3"/>
            <a:r>
              <a:rPr lang="en-US" altLang="zh-CN" dirty="0" smtClean="0"/>
              <a:t>Others, MS academic, Crypt. </a:t>
            </a:r>
            <a:r>
              <a:rPr lang="en-US" altLang="zh-CN" dirty="0" err="1" smtClean="0"/>
              <a:t>ePrint</a:t>
            </a:r>
            <a:r>
              <a:rPr lang="en-US" altLang="zh-CN" dirty="0" smtClean="0"/>
              <a:t>, etc.</a:t>
            </a:r>
          </a:p>
          <a:p>
            <a:pPr lvl="2"/>
            <a:r>
              <a:rPr lang="en-US" altLang="zh-CN" dirty="0" smtClean="0"/>
              <a:t>Step 2: make a list for organizing these papers.</a:t>
            </a:r>
          </a:p>
          <a:p>
            <a:pPr lvl="3"/>
            <a:r>
              <a:rPr lang="en-US" altLang="zh-CN" dirty="0" smtClean="0"/>
              <a:t>Classified by years,</a:t>
            </a:r>
          </a:p>
          <a:p>
            <a:pPr lvl="3"/>
            <a:r>
              <a:rPr lang="en-US" altLang="zh-CN" dirty="0" smtClean="0"/>
              <a:t>Classified by sub-topics.</a:t>
            </a:r>
          </a:p>
          <a:p>
            <a:pPr lvl="1"/>
            <a:r>
              <a:rPr lang="en-US" altLang="zh-CN" dirty="0" smtClean="0"/>
              <a:t>Intensive reading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Methodology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Intensive reading:</a:t>
            </a:r>
          </a:p>
          <a:p>
            <a:pPr lvl="1"/>
            <a:r>
              <a:rPr lang="en-US" altLang="zh-CN" dirty="0" smtClean="0"/>
              <a:t>Find those papers:</a:t>
            </a:r>
          </a:p>
          <a:p>
            <a:pPr lvl="2"/>
            <a:r>
              <a:rPr lang="en-US" altLang="zh-CN" dirty="0" smtClean="0"/>
              <a:t>IEEE, ACM, </a:t>
            </a:r>
            <a:r>
              <a:rPr lang="en-US" altLang="zh-CN" dirty="0" err="1" smtClean="0"/>
              <a:t>Springler</a:t>
            </a:r>
            <a:r>
              <a:rPr lang="en-US" altLang="zh-CN" dirty="0"/>
              <a:t>, </a:t>
            </a:r>
            <a:r>
              <a:rPr lang="en-US" altLang="zh-CN" dirty="0" smtClean="0"/>
              <a:t>Elsevier etc.</a:t>
            </a:r>
          </a:p>
          <a:p>
            <a:pPr lvl="2"/>
            <a:r>
              <a:rPr lang="en-US" altLang="zh-CN" dirty="0" smtClean="0"/>
              <a:t>From related conferences</a:t>
            </a:r>
          </a:p>
          <a:p>
            <a:pPr lvl="3"/>
            <a:r>
              <a:rPr lang="en-US" altLang="zh-CN" dirty="0" smtClean="0"/>
              <a:t>There must be several conferences well related with your research.</a:t>
            </a:r>
          </a:p>
          <a:p>
            <a:pPr lvl="2"/>
            <a:r>
              <a:rPr lang="en-US" altLang="zh-CN" dirty="0" smtClean="0"/>
              <a:t>From related journals</a:t>
            </a:r>
          </a:p>
          <a:p>
            <a:pPr lvl="3"/>
            <a:r>
              <a:rPr lang="en-US" altLang="zh-CN" dirty="0"/>
              <a:t>There must be several </a:t>
            </a:r>
            <a:r>
              <a:rPr lang="en-US" altLang="zh-CN" dirty="0" smtClean="0"/>
              <a:t>journals well </a:t>
            </a:r>
            <a:r>
              <a:rPr lang="en-US" altLang="zh-CN" dirty="0"/>
              <a:t>related with your research.</a:t>
            </a:r>
          </a:p>
          <a:p>
            <a:pPr lvl="1"/>
            <a:r>
              <a:rPr lang="en-US" altLang="zh-CN" dirty="0" smtClean="0"/>
              <a:t>Survey the state-of-art progress from these papers.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0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 Paper writing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66800" y="2286000"/>
            <a:ext cx="28956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Problem definition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66800" y="3581400"/>
            <a:ext cx="2895600" cy="838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Your solution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66800" y="4876800"/>
            <a:ext cx="2895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Verification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2286000" y="3200400"/>
            <a:ext cx="457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Comic Sans MS" pitchFamily="66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267755" y="4495800"/>
            <a:ext cx="457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Comic Sans MS" pitchFamily="66" charset="0"/>
            </a:endParaRPr>
          </a:p>
        </p:txBody>
      </p:sp>
      <p:sp>
        <p:nvSpPr>
          <p:cNvPr id="15" name="Left Bracket 14"/>
          <p:cNvSpPr/>
          <p:nvPr/>
        </p:nvSpPr>
        <p:spPr>
          <a:xfrm>
            <a:off x="4191000" y="2095500"/>
            <a:ext cx="152400" cy="106680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95799" y="2095500"/>
            <a:ext cx="3505201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Comic Sans MS" pitchFamily="66" charset="0"/>
              </a:rPr>
              <a:t>A new problem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68968" y="2781300"/>
            <a:ext cx="3532032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Comic Sans MS" pitchFamily="66" charset="0"/>
              </a:rPr>
              <a:t>An improvement to an existing problem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18" name="Cloud Callout 17"/>
          <p:cNvSpPr/>
          <p:nvPr/>
        </p:nvSpPr>
        <p:spPr>
          <a:xfrm>
            <a:off x="7086600" y="1828800"/>
            <a:ext cx="1905000" cy="5334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Reasonable?</a:t>
            </a:r>
            <a:endParaRPr lang="zh-CN" altLang="en-US" sz="1600" dirty="0"/>
          </a:p>
        </p:txBody>
      </p:sp>
      <p:sp>
        <p:nvSpPr>
          <p:cNvPr id="19" name="Left Bracket 18"/>
          <p:cNvSpPr/>
          <p:nvPr/>
        </p:nvSpPr>
        <p:spPr>
          <a:xfrm>
            <a:off x="4191000" y="4762500"/>
            <a:ext cx="152400" cy="106680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95799" y="4762500"/>
            <a:ext cx="3505201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Comic Sans MS" pitchFamily="66" charset="0"/>
              </a:rPr>
              <a:t>Analysis (proof?)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68968" y="5448300"/>
            <a:ext cx="3532032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Comic Sans MS" pitchFamily="66" charset="0"/>
              </a:rPr>
              <a:t>Experiments?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23" name="Left Bracket 22"/>
          <p:cNvSpPr/>
          <p:nvPr/>
        </p:nvSpPr>
        <p:spPr>
          <a:xfrm>
            <a:off x="4191000" y="3619500"/>
            <a:ext cx="152400" cy="80010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68968" y="3733800"/>
            <a:ext cx="3505201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Comic Sans MS" pitchFamily="66" charset="0"/>
              </a:rPr>
              <a:t>Solution design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800" y="1371600"/>
            <a:ext cx="3881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How to write a paper?</a:t>
            </a:r>
            <a:endParaRPr lang="zh-CN" altLang="en-US" sz="28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9402" y="2221468"/>
            <a:ext cx="2746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Comic Sans MS" pitchFamily="66" charset="0"/>
              </a:rPr>
              <a:t>Perhaps most important</a:t>
            </a:r>
            <a:endParaRPr lang="zh-CN" alt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9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Paper writing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4E75-0A8C-45F0-87C1-063B7DF121F6}" type="datetime1">
              <a:rPr lang="en-US" altLang="zh-CN" smtClean="0"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Suvive in Sakurai in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286000"/>
            <a:ext cx="2743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Idea confinement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3733800"/>
            <a:ext cx="2743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itchFamily="66" charset="0"/>
              </a:rPr>
              <a:t>Writing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11" name="Left Bracket 10"/>
          <p:cNvSpPr/>
          <p:nvPr/>
        </p:nvSpPr>
        <p:spPr>
          <a:xfrm>
            <a:off x="3810000" y="2590800"/>
            <a:ext cx="152400" cy="2895600"/>
          </a:xfrm>
          <a:prstGeom prst="leftBracket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/>
          <p:cNvSpPr/>
          <p:nvPr/>
        </p:nvSpPr>
        <p:spPr>
          <a:xfrm>
            <a:off x="3993525" y="2705100"/>
            <a:ext cx="1950075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>
                <a:latin typeface="Comic Sans MS" pitchFamily="66" charset="0"/>
              </a:rPr>
              <a:t>Introduction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15" name="Left Bracket 14"/>
          <p:cNvSpPr/>
          <p:nvPr/>
        </p:nvSpPr>
        <p:spPr>
          <a:xfrm>
            <a:off x="6096000" y="2133600"/>
            <a:ext cx="76200" cy="1447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/>
          <p:cNvSpPr/>
          <p:nvPr/>
        </p:nvSpPr>
        <p:spPr>
          <a:xfrm>
            <a:off x="6248400" y="2057400"/>
            <a:ext cx="1950075" cy="2667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latin typeface="Comic Sans MS" pitchFamily="66" charset="0"/>
              </a:rPr>
              <a:t>Background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400" y="2400300"/>
            <a:ext cx="1950075" cy="2667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latin typeface="Comic Sans MS" pitchFamily="66" charset="0"/>
              </a:rPr>
              <a:t>Motivation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48400" y="2705100"/>
            <a:ext cx="1950075" cy="2667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latin typeface="Comic Sans MS" pitchFamily="66" charset="0"/>
              </a:rPr>
              <a:t>Related works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48400" y="3009900"/>
            <a:ext cx="1950075" cy="2667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latin typeface="Comic Sans MS" pitchFamily="66" charset="0"/>
              </a:rPr>
              <a:t>Challenge issue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48400" y="3352800"/>
            <a:ext cx="1950075" cy="2667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latin typeface="Comic Sans MS" pitchFamily="66" charset="0"/>
              </a:rPr>
              <a:t>Our contributions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93525" y="3810000"/>
            <a:ext cx="1950075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>
                <a:latin typeface="Comic Sans MS" pitchFamily="66" charset="0"/>
              </a:rPr>
              <a:t>Policy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2400" y="4838700"/>
            <a:ext cx="19812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>
                <a:latin typeface="Comic Sans MS" pitchFamily="66" charset="0"/>
              </a:rPr>
              <a:t>Evaluation</a:t>
            </a:r>
            <a:endParaRPr lang="zh-CN" altLang="en-US" dirty="0">
              <a:latin typeface="Comic Sans MS" pitchFamily="66" charset="0"/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4074554"/>
            <a:ext cx="76200" cy="990600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6172200" y="4419600"/>
            <a:ext cx="1031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Comic Sans MS" pitchFamily="66" charset="0"/>
              </a:rPr>
              <a:t>English</a:t>
            </a:r>
            <a:endParaRPr lang="zh-CN" altLang="en-US" sz="2000" dirty="0">
              <a:latin typeface="Comic Sans MS" pitchFamily="66" charset="0"/>
            </a:endParaRPr>
          </a:p>
        </p:txBody>
      </p:sp>
      <p:sp>
        <p:nvSpPr>
          <p:cNvPr id="28" name="Left Bracket 27"/>
          <p:cNvSpPr/>
          <p:nvPr/>
        </p:nvSpPr>
        <p:spPr>
          <a:xfrm>
            <a:off x="7162800" y="3886200"/>
            <a:ext cx="76200" cy="1426029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/>
          <p:cNvSpPr/>
          <p:nvPr/>
        </p:nvSpPr>
        <p:spPr>
          <a:xfrm>
            <a:off x="7239000" y="3978729"/>
            <a:ext cx="1828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latin typeface="Comic Sans MS" pitchFamily="66" charset="0"/>
              </a:rPr>
              <a:t>Imitate pre-papers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239000" y="4474029"/>
            <a:ext cx="1828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err="1" smtClean="0">
                <a:latin typeface="Comic Sans MS" pitchFamily="66" charset="0"/>
              </a:rPr>
              <a:t>Whitesmoke</a:t>
            </a:r>
            <a:r>
              <a:rPr lang="en-US" altLang="zh-CN" sz="1400" dirty="0" smtClean="0">
                <a:latin typeface="Comic Sans MS" pitchFamily="66" charset="0"/>
              </a:rPr>
              <a:t> tool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239000" y="4931229"/>
            <a:ext cx="1828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latin typeface="Comic Sans MS" pitchFamily="66" charset="0"/>
              </a:rPr>
              <a:t>Cross check</a:t>
            </a:r>
            <a:endParaRPr lang="zh-CN" altLang="en-US" sz="1400" dirty="0">
              <a:latin typeface="Comic Sans MS" pitchFamily="66" charset="0"/>
            </a:endParaRPr>
          </a:p>
        </p:txBody>
      </p:sp>
      <p:sp>
        <p:nvSpPr>
          <p:cNvPr id="42" name="Down Arrow 41"/>
          <p:cNvSpPr/>
          <p:nvPr/>
        </p:nvSpPr>
        <p:spPr>
          <a:xfrm>
            <a:off x="1981200" y="3260770"/>
            <a:ext cx="304800" cy="3429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TextBox 25"/>
          <p:cNvSpPr txBox="1"/>
          <p:nvPr/>
        </p:nvSpPr>
        <p:spPr>
          <a:xfrm>
            <a:off x="81209" y="1610380"/>
            <a:ext cx="3881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>
                <a:latin typeface="Comic Sans MS" pitchFamily="66" charset="0"/>
              </a:rPr>
              <a:t>How to write a paper?</a:t>
            </a:r>
            <a:endParaRPr lang="zh-CN" altLang="en-US" sz="2800" dirty="0">
              <a:latin typeface="Comic Sans MS" pitchFamily="66" charset="0"/>
            </a:endParaRPr>
          </a:p>
        </p:txBody>
      </p:sp>
      <p:sp>
        <p:nvSpPr>
          <p:cNvPr id="44" name="TextBox 25"/>
          <p:cNvSpPr txBox="1"/>
          <p:nvPr/>
        </p:nvSpPr>
        <p:spPr>
          <a:xfrm>
            <a:off x="76200" y="5877580"/>
            <a:ext cx="9240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>
                <a:latin typeface="Comic Sans MS" pitchFamily="66" charset="0"/>
              </a:rPr>
              <a:t>Finish your paper 2 weeks before </a:t>
            </a:r>
            <a:r>
              <a:rPr lang="en-US" altLang="zh-CN" sz="2800" dirty="0" smtClean="0">
                <a:latin typeface="Comic Sans MS" pitchFamily="66" charset="0"/>
              </a:rPr>
              <a:t>submission deadline.</a:t>
            </a:r>
            <a:endParaRPr lang="zh-CN" alt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4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1107</Words>
  <Application>Microsoft Office PowerPoint</Application>
  <PresentationFormat>On-screen Show (4:3)</PresentationFormat>
  <Paragraphs>276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Research and Life in Sakurai Lab.</vt:lpstr>
      <vt:lpstr>Outline</vt:lpstr>
      <vt:lpstr>How to do research?</vt:lpstr>
      <vt:lpstr>1. Research Topic</vt:lpstr>
      <vt:lpstr>1. Research Topic</vt:lpstr>
      <vt:lpstr>Methodology</vt:lpstr>
      <vt:lpstr>Methodology</vt:lpstr>
      <vt:lpstr>3. Paper writing</vt:lpstr>
      <vt:lpstr>3. Paper writing</vt:lpstr>
      <vt:lpstr>4. Paper revision</vt:lpstr>
      <vt:lpstr>5. Conference selection</vt:lpstr>
      <vt:lpstr>5. Conference selection</vt:lpstr>
      <vt:lpstr>6. Journal selection</vt:lpstr>
      <vt:lpstr>Life in Sakurai Lab.</vt:lpstr>
      <vt:lpstr>1. Meetings</vt:lpstr>
      <vt:lpstr>1. Meetings</vt:lpstr>
      <vt:lpstr>2. Lab. wiki</vt:lpstr>
      <vt:lpstr>3. About reports </vt:lpstr>
      <vt:lpstr>4. Homepage</vt:lpstr>
      <vt:lpstr>5. Daily life in Sakurai lab</vt:lpstr>
      <vt:lpstr>6. Seminar</vt:lpstr>
      <vt:lpstr>Others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study in Sakurai Lab.</dc:title>
  <dc:creator>Laiping Zhao</dc:creator>
  <cp:lastModifiedBy>Laiping Zhao</cp:lastModifiedBy>
  <cp:revision>612</cp:revision>
  <dcterms:created xsi:type="dcterms:W3CDTF">2006-08-16T00:00:00Z</dcterms:created>
  <dcterms:modified xsi:type="dcterms:W3CDTF">2011-10-29T05:16:20Z</dcterms:modified>
</cp:coreProperties>
</file>